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24" r:id="rId5"/>
    <p:sldId id="2469" r:id="rId6"/>
    <p:sldId id="2525" r:id="rId7"/>
    <p:sldId id="2527" r:id="rId8"/>
    <p:sldId id="2531" r:id="rId9"/>
    <p:sldId id="2523" r:id="rId10"/>
    <p:sldId id="2534" r:id="rId11"/>
    <p:sldId id="2532" r:id="rId12"/>
    <p:sldId id="2533" r:id="rId13"/>
    <p:sldId id="253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EB595C-C6F6-466B-BAEC-D4BCDE612E8B}" v="78" dt="2019-10-08T21:20:17.24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74"/>
  </p:normalViewPr>
  <p:slideViewPr>
    <p:cSldViewPr snapToGrid="0" snapToObjects="1" showGuides="1">
      <p:cViewPr>
        <p:scale>
          <a:sx n="100" d="100"/>
          <a:sy n="100" d="100"/>
        </p:scale>
        <p:origin x="912" y="396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10/8/2019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10/8/2019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99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2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9.gif"/><Relationship Id="rId4" Type="http://schemas.openxmlformats.org/officeDocument/2006/relationships/image" Target="../media/image14.sv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latin typeface="Product Sans" panose="020B0403030502040203" pitchFamily="34" charset="0"/>
              </a:rPr>
              <a:t>BREAKOUT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6010" y="5486400"/>
            <a:ext cx="6480627" cy="3048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AN ATARI GAME MADE FRESH</a:t>
            </a:r>
          </a:p>
          <a:p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010B304-F6E8-425C-ACED-0EA5B0FF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13" name="Picture Placeholder 12" descr="A screen shot of a building&#10;&#10;Description automatically generated">
            <a:extLst>
              <a:ext uri="{FF2B5EF4-FFF2-40B4-BE49-F238E27FC236}">
                <a16:creationId xmlns:a16="http://schemas.microsoft.com/office/drawing/2014/main" id="{85F25B3E-C1FC-4E66-B0DD-48554EA6FB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3118" r="3118"/>
          <a:stretch>
            <a:fillRect/>
          </a:stretch>
        </p:blipFill>
        <p:spPr>
          <a:xfrm>
            <a:off x="838200" y="0"/>
            <a:ext cx="11353800" cy="5791201"/>
          </a:xfrm>
        </p:spPr>
      </p:pic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72985"/>
            <a:ext cx="6548438" cy="2413416"/>
          </a:xfrm>
        </p:spPr>
        <p:txBody>
          <a:bodyPr anchor="b"/>
          <a:lstStyle/>
          <a:p>
            <a:pPr lvl="0"/>
            <a:r>
              <a:rPr lang="en-US" dirty="0">
                <a:latin typeface="Product Sans" panose="020B0403030502040203" pitchFamily="34" charset="0"/>
                <a:sym typeface="Bebas"/>
              </a:rPr>
              <a:t>FINALIZAÇÃO</a:t>
            </a:r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336" y="5486401"/>
            <a:ext cx="6548439" cy="3048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DEMONSTRAÇÃO DO GAME EM AÇÃO!</a:t>
            </a:r>
          </a:p>
          <a:p>
            <a:endParaRPr lang="en-US" dirty="0"/>
          </a:p>
        </p:txBody>
      </p:sp>
      <p:grpSp>
        <p:nvGrpSpPr>
          <p:cNvPr id="51" name="Group 50" descr="Contact information text box group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Subtitle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B0F0"/>
                  </a:buClr>
                </a:pPr>
                <a:r>
                  <a:rPr kumimoji="0" lang="en-US" sz="14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Product Sans" panose="020B0403030502040203" pitchFamily="34" charset="0"/>
                    <a:cs typeface="Gill Sans" panose="020B0502020104020203" pitchFamily="34" charset="-79"/>
                  </a:rPr>
                  <a:t>Bruno França do Prado</a:t>
                </a:r>
              </a:p>
            </p:txBody>
          </p:sp>
          <p:sp>
            <p:nvSpPr>
              <p:cNvPr id="46" name="Text Placeholder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588655"/>
                <a:ext cx="320674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B0F0"/>
                  </a:buClr>
                </a:pPr>
                <a:r>
                  <a:rPr kumimoji="0" 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Product Sans" panose="020B0403030502040203" pitchFamily="34" charset="0"/>
                    <a:cs typeface="Gill Sans Light" panose="020B0302020104020203" pitchFamily="34" charset="-79"/>
                  </a:rPr>
                  <a:t>+55</a:t>
                </a:r>
                <a:r>
                  <a:rPr lang="en-US" dirty="0">
                    <a:solidFill>
                      <a:schemeClr val="tx2"/>
                    </a:solidFill>
                    <a:latin typeface="Product Sans" panose="020B0403030502040203" pitchFamily="34" charset="0"/>
                    <a:cs typeface="Gill Sans Light" panose="020B0302020104020203" pitchFamily="34" charset="-79"/>
                  </a:rPr>
                  <a:t> (92) 3656-8143</a:t>
                </a:r>
                <a:endPara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roduct Sans" panose="020B0403030502040203" pitchFamily="34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Text Placeholder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dirty="0">
                    <a:solidFill>
                      <a:schemeClr val="tx2"/>
                    </a:solidFill>
                    <a:latin typeface="Product Sans" panose="020B0403030502040203" pitchFamily="34" charset="0"/>
                    <a:cs typeface="Gill Sans Light" panose="020B0302020104020203" pitchFamily="34" charset="-79"/>
                  </a:rPr>
                  <a:t>b</a:t>
                </a:r>
                <a:r>
                  <a:rPr kumimoji="0" 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Product Sans" panose="020B0403030502040203" pitchFamily="34" charset="0"/>
                    <a:cs typeface="Gill Sans Light" panose="020B0302020104020203" pitchFamily="34" charset="-79"/>
                  </a:rPr>
                  <a:t>runo_french@outlook.com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Graphic 51" descr="User" title="Icon - Presenter Name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Graphic 52" descr="Envelope" title="Icon Presenter Email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Graphic 53" descr="Smart Phone" title="Icon - Presenter Phone Number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C2A7052-F3D3-43BB-9FFE-2E9FABE08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25" name="Picture Placeholder 24" descr="A picture containing indoor, sitting, table, laptop&#10;&#10;Description automatically generated">
            <a:extLst>
              <a:ext uri="{FF2B5EF4-FFF2-40B4-BE49-F238E27FC236}">
                <a16:creationId xmlns:a16="http://schemas.microsoft.com/office/drawing/2014/main" id="{1A42FB04-B83C-4280-9E2F-0141E7DBFF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/>
          <a:srcRect t="12632" b="12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BREAKOUT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t"/>
          <a:lstStyle/>
          <a:p>
            <a:r>
              <a:rPr lang="en-US" dirty="0">
                <a:latin typeface="Product Sans" panose="020B0403030502040203" pitchFamily="34" charset="0"/>
              </a:rPr>
              <a:t>GAME CONTRIBUTORS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Bruno França do Prado</a:t>
            </a:r>
          </a:p>
          <a:p>
            <a:r>
              <a:rPr lang="en-US" dirty="0">
                <a:latin typeface="Product Sans" panose="020B0403030502040203" pitchFamily="34" charset="0"/>
              </a:rPr>
              <a:t>Ivan Portales</a:t>
            </a:r>
          </a:p>
          <a:p>
            <a:r>
              <a:rPr lang="en-US" dirty="0">
                <a:latin typeface="Product Sans" panose="020B0403030502040203" pitchFamily="34" charset="0"/>
              </a:rPr>
              <a:t>José Jordân</a:t>
            </a:r>
          </a:p>
          <a:p>
            <a:r>
              <a:rPr lang="en-US" dirty="0">
                <a:latin typeface="Product Sans" panose="020B0403030502040203" pitchFamily="34" charset="0"/>
              </a:rPr>
              <a:t>Murillo Acácio</a:t>
            </a:r>
          </a:p>
          <a:p>
            <a:r>
              <a:rPr lang="en-US" dirty="0">
                <a:latin typeface="Product Sans" panose="020B0403030502040203" pitchFamily="34" charset="0"/>
              </a:rPr>
              <a:t>Paulo André</a:t>
            </a:r>
          </a:p>
          <a:p>
            <a:r>
              <a:rPr lang="en-US" dirty="0">
                <a:latin typeface="Product Sans" panose="020B0403030502040203" pitchFamily="34" charset="0"/>
              </a:rPr>
              <a:t>Victor Yan Pereira e Lima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BEB3139-65DA-49B5-A9C1-9173BE73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7" name="Picture Placeholder 6" descr="A picture containing text, book, photo, man&#10;&#10;Description automatically generated">
            <a:extLst>
              <a:ext uri="{FF2B5EF4-FFF2-40B4-BE49-F238E27FC236}">
                <a16:creationId xmlns:a16="http://schemas.microsoft.com/office/drawing/2014/main" id="{B59C6BFB-9D82-409C-91B5-14D1F1BE49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803" b="18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GAME OVERALL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t"/>
          <a:lstStyle/>
          <a:p>
            <a:r>
              <a:rPr lang="en-US" dirty="0">
                <a:latin typeface="Product Sans" panose="020B0403030502040203" pitchFamily="34" charset="0"/>
              </a:rPr>
              <a:t>COMO FUNCIONA O JOGO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dirty="0">
                <a:latin typeface="Product Sans" panose="020B0403030502040203" pitchFamily="34" charset="0"/>
              </a:rPr>
              <a:t>Breakout é um jogo que contém uma camada de tijolos alinhada no topo da tela. A bola passa pela tela, rebatendo nas paredes laterais e superiores da tela. Quando um tijolo é atingido, a bola rebate de volta e o tijolo é destruído. O jogador perde uma vida quando a bola toca a parte inferior da tela. Para prevenir que isso aconteça, o jogador move uma raquete para rebater a bola para cima, mantendo-a no jogo.</a:t>
            </a:r>
            <a:endParaRPr lang="en-US" sz="1400" dirty="0">
              <a:latin typeface="Product Sans" panose="020B0403030502040203" pitchFamily="34" charset="0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E4B2579-F0F9-41E3-8B74-DBF6620D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15" name="Picture Placeholder 14" descr="A close up of a logo&#10;&#10;Description automatically generated">
            <a:extLst>
              <a:ext uri="{FF2B5EF4-FFF2-40B4-BE49-F238E27FC236}">
                <a16:creationId xmlns:a16="http://schemas.microsoft.com/office/drawing/2014/main" id="{002870BC-8B96-45F9-A56E-93439E55D3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7302" b="173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0250"/>
            <a:ext cx="5842327" cy="13175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INSTRUMENTOS DE EXECUÇÃO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893D45C-542A-40E7-B2B2-4FC1B395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13" name="Picture Placeholder 12" descr="A picture containing table, indoor, sitting, keyboard&#10;&#10;Description automatically generated">
            <a:extLst>
              <a:ext uri="{FF2B5EF4-FFF2-40B4-BE49-F238E27FC236}">
                <a16:creationId xmlns:a16="http://schemas.microsoft.com/office/drawing/2014/main" id="{FCC3CF3D-651E-4864-8F1A-D957324559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4568" b="456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10E170-2BE5-4B19-8DEA-18F97DB69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PYTHON 3 (main.py)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TURTLE LIBRARY (     )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878AED6-1A3E-446F-8290-4C7348D71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27" y="4543599"/>
            <a:ext cx="381020" cy="3810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3D18DE-7951-4D01-8D90-BDA5C2F16E70}"/>
              </a:ext>
            </a:extLst>
          </p:cNvPr>
          <p:cNvSpPr/>
          <p:nvPr/>
        </p:nvSpPr>
        <p:spPr>
          <a:xfrm>
            <a:off x="6674176" y="3363985"/>
            <a:ext cx="3879173" cy="2077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81864-3654-4ECA-83CD-E7FE13C07FB6}"/>
              </a:ext>
            </a:extLst>
          </p:cNvPr>
          <p:cNvSpPr txBox="1"/>
          <p:nvPr/>
        </p:nvSpPr>
        <p:spPr>
          <a:xfrm>
            <a:off x="6845417" y="3817827"/>
            <a:ext cx="3506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Product Sans Light" panose="020B0303030502040203" pitchFamily="34" charset="0"/>
              </a:rPr>
              <a:t>O </a:t>
            </a:r>
            <a:r>
              <a:rPr lang="en-US" sz="1400" dirty="0" err="1">
                <a:latin typeface="Product Sans Light" panose="020B0303030502040203" pitchFamily="34" charset="0"/>
              </a:rPr>
              <a:t>exercício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fornecido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foi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realizado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na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linguagem</a:t>
            </a:r>
            <a:r>
              <a:rPr lang="en-US" sz="1400" dirty="0">
                <a:latin typeface="Product Sans Light" panose="020B0303030502040203" pitchFamily="34" charset="0"/>
              </a:rPr>
              <a:t> Python, com o </a:t>
            </a:r>
            <a:r>
              <a:rPr lang="en-US" sz="1400" dirty="0" err="1">
                <a:latin typeface="Product Sans Light" panose="020B0303030502040203" pitchFamily="34" charset="0"/>
              </a:rPr>
              <a:t>objetivo</a:t>
            </a:r>
            <a:r>
              <a:rPr lang="en-US" sz="1400" dirty="0">
                <a:latin typeface="Product Sans Light" panose="020B0303030502040203" pitchFamily="34" charset="0"/>
              </a:rPr>
              <a:t> de </a:t>
            </a:r>
            <a:r>
              <a:rPr lang="en-US" sz="1400" dirty="0" err="1">
                <a:latin typeface="Product Sans Light" panose="020B0303030502040203" pitchFamily="34" charset="0"/>
              </a:rPr>
              <a:t>reproduzir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uma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mecânica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semelhante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ao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jogo</a:t>
            </a:r>
            <a:r>
              <a:rPr lang="en-US" sz="1400" dirty="0">
                <a:latin typeface="Product Sans Light" panose="020B0303030502040203" pitchFamily="34" charset="0"/>
              </a:rPr>
              <a:t> Breakout da ATARI® com </a:t>
            </a:r>
            <a:r>
              <a:rPr lang="en-US" sz="1400" dirty="0" err="1">
                <a:latin typeface="Product Sans Light" panose="020B0303030502040203" pitchFamily="34" charset="0"/>
              </a:rPr>
              <a:t>os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nossos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próprios</a:t>
            </a:r>
            <a:r>
              <a:rPr lang="en-US" sz="1400" dirty="0">
                <a:latin typeface="Product Sans Light" panose="020B0303030502040203" pitchFamily="34" charset="0"/>
              </a:rPr>
              <a:t> </a:t>
            </a:r>
            <a:r>
              <a:rPr lang="en-US" sz="1400" dirty="0" err="1">
                <a:latin typeface="Product Sans Light" panose="020B0303030502040203" pitchFamily="34" charset="0"/>
              </a:rPr>
              <a:t>conhecimentos</a:t>
            </a:r>
            <a:r>
              <a:rPr lang="en-US" sz="1400" dirty="0">
                <a:latin typeface="Product Sans Light" panose="020B0303030502040203" pitchFamily="34" charset="0"/>
              </a:rPr>
              <a:t> de </a:t>
            </a:r>
            <a:r>
              <a:rPr lang="en-US" sz="1400" dirty="0" err="1">
                <a:latin typeface="Product Sans Light" panose="020B0303030502040203" pitchFamily="34" charset="0"/>
              </a:rPr>
              <a:t>programação</a:t>
            </a:r>
            <a:r>
              <a:rPr lang="en-US" sz="1400" dirty="0">
                <a:latin typeface="Product Sans Light" panose="020B030303050204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3259237"/>
            <a:ext cx="5746506" cy="2852737"/>
          </a:xfrm>
        </p:spPr>
        <p:txBody>
          <a:bodyPr>
            <a:normAutofit/>
          </a:bodyPr>
          <a:lstStyle/>
          <a:p>
            <a:r>
              <a:rPr lang="en-US" sz="7300" spc="-300" dirty="0">
                <a:solidFill>
                  <a:prstClr val="black"/>
                </a:solidFill>
                <a:latin typeface="Product Sans" panose="020B0403030502040203" pitchFamily="34" charset="0"/>
              </a:rPr>
              <a:t>GAME MECHANICS</a:t>
            </a:r>
            <a:br>
              <a:rPr lang="en-US" sz="8000" spc="-300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725" y="5518558"/>
            <a:ext cx="5746506" cy="5808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INTRODUZINDO AS MECÂNICAS DE JOGO</a:t>
            </a:r>
          </a:p>
        </p:txBody>
      </p:sp>
      <p:pic>
        <p:nvPicPr>
          <p:cNvPr id="6" name="Picture Placeholder 5" descr="A picture containing dark, black, sitting, bed&#10;&#10;Description automatically generated">
            <a:extLst>
              <a:ext uri="{FF2B5EF4-FFF2-40B4-BE49-F238E27FC236}">
                <a16:creationId xmlns:a16="http://schemas.microsoft.com/office/drawing/2014/main" id="{6B10C708-D669-4043-8B62-272D614D18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54" b="12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6C13BD0-A575-4B85-A8E9-2795495EA7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2737" b="22737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GAME MECHANICS</a:t>
            </a:r>
          </a:p>
        </p:txBody>
      </p:sp>
      <p:sp>
        <p:nvSpPr>
          <p:cNvPr id="68" name="Rectangle 67" descr="White box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9" name="Rectangle 68" descr="white box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0" name="Rectangle 69" descr="black accent box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Graphic 34" descr="Add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AUMENTO DE VELOCIDADE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>
                <a:latin typeface="Product Sans Light" panose="020B0303030502040203" pitchFamily="34" charset="0"/>
              </a:rPr>
              <a:t>blablabla</a:t>
            </a:r>
            <a:endParaRPr lang="en-US" dirty="0">
              <a:latin typeface="Product Sans Light" panose="020B0303030502040203" pitchFamily="34" charset="0"/>
            </a:endParaRPr>
          </a:p>
        </p:txBody>
      </p:sp>
      <p:sp>
        <p:nvSpPr>
          <p:cNvPr id="71" name="Rectangle 70" descr="black accent box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 descr="Add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ANGULAÇÃO DA 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>
                <a:latin typeface="Product Sans Light" panose="020B0303030502040203" pitchFamily="34" charset="0"/>
              </a:rPr>
              <a:t>A função utiliza o x da bola e da raquete e calcula a distância entre os dois pontos (y=0);</a:t>
            </a:r>
          </a:p>
          <a:p>
            <a:pPr lvl="0"/>
            <a:r>
              <a:rPr lang="pt-BR" dirty="0">
                <a:latin typeface="Product Sans Light" panose="020B0303030502040203" pitchFamily="34" charset="0"/>
              </a:rPr>
              <a:t>Divide-se a distância pelo tamanho do quadrante e retornamos a angulação.</a:t>
            </a:r>
            <a:endParaRPr lang="en-US" dirty="0">
              <a:latin typeface="Product Sans Light" panose="020B0303030502040203" pitchFamily="34" charset="0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2598AE2-00D1-47AC-BAEA-FDE779D7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8483C-D7E5-4BC4-A063-CD9EA2DD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179" y="5250600"/>
            <a:ext cx="3545503" cy="5793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VELOCIDADE E ANGULAÇÃO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A0347-95CC-4E7E-B5B8-92D48FB28F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Product Sans Light" panose="020B0303030502040203" pitchFamily="34" charset="0"/>
                <a:cs typeface="Gill Sans" panose="020B0502020104020203" pitchFamily="34" charset="-79"/>
              </a:rPr>
              <a:t>Apresentação</a:t>
            </a:r>
            <a:r>
              <a:rPr lang="en-US" sz="2000" dirty="0">
                <a:latin typeface="Product Sans Light" panose="020B0303030502040203" pitchFamily="34" charset="0"/>
                <a:cs typeface="Gill Sans" panose="020B0502020104020203" pitchFamily="34" charset="-79"/>
              </a:rPr>
              <a:t> do Código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59FFA3A-E20F-4B4E-90D5-C0680083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A91D9003-A4CB-4431-85E3-6CE219BAD8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3854" b="3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97366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978835-1C87-4547-B80B-8EB923AAEC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2737" b="22737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GAME MECHANICS</a:t>
            </a:r>
          </a:p>
        </p:txBody>
      </p:sp>
      <p:sp>
        <p:nvSpPr>
          <p:cNvPr id="68" name="Rectangle 67" descr="White box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9" name="Rectangle 68" descr="white box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0" name="Rectangle 69" descr="black accent box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Graphic 34" descr="Add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VIDAS E PONTUAÇÃO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>
                <a:latin typeface="Product Sans Light" panose="020B0303030502040203" pitchFamily="34" charset="0"/>
              </a:rPr>
              <a:t>blablabla</a:t>
            </a:r>
            <a:endParaRPr lang="en-US" dirty="0">
              <a:latin typeface="Product Sans Light" panose="020B0303030502040203" pitchFamily="34" charset="0"/>
            </a:endParaRPr>
          </a:p>
        </p:txBody>
      </p:sp>
      <p:sp>
        <p:nvSpPr>
          <p:cNvPr id="71" name="Rectangle 70" descr="black accent box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 descr="Add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EXTRAS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Product Sans Light" panose="020B0303030502040203" pitchFamily="34" charset="0"/>
              </a:rPr>
              <a:t>PAUSE</a:t>
            </a:r>
          </a:p>
          <a:p>
            <a:pPr lvl="0"/>
            <a:r>
              <a:rPr lang="en-US" dirty="0">
                <a:latin typeface="Product Sans Light" panose="020B0303030502040203" pitchFamily="34" charset="0"/>
              </a:rPr>
              <a:t>MÚSICA</a:t>
            </a:r>
          </a:p>
          <a:p>
            <a:pPr lvl="0"/>
            <a:r>
              <a:rPr lang="en-US" dirty="0">
                <a:latin typeface="Product Sans Light" panose="020B0303030502040203" pitchFamily="34" charset="0"/>
              </a:rPr>
              <a:t>MOUSE</a:t>
            </a:r>
          </a:p>
          <a:p>
            <a:pPr lvl="0"/>
            <a:endParaRPr lang="en-US" dirty="0">
              <a:latin typeface="Product Sans Light" panose="020B0303030502040203" pitchFamily="34" charset="0"/>
            </a:endParaRPr>
          </a:p>
          <a:p>
            <a:pPr lvl="0"/>
            <a:endParaRPr lang="en-US" dirty="0">
              <a:latin typeface="Product Sans Light" panose="020B0303030502040203" pitchFamily="34" charset="0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2598AE2-00D1-47AC-BAEA-FDE779D7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8483C-D7E5-4BC4-A063-CD9EA2DD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179" y="5250600"/>
            <a:ext cx="3545503" cy="579350"/>
          </a:xfrm>
        </p:spPr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VIDAS E PONTUAÇÃO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A0347-95CC-4E7E-B5B8-92D48FB28F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Product Sans Light" panose="020B0303030502040203" pitchFamily="34" charset="0"/>
                <a:cs typeface="Gill Sans" panose="020B0502020104020203" pitchFamily="34" charset="-79"/>
              </a:rPr>
              <a:t>Apresentação</a:t>
            </a:r>
            <a:r>
              <a:rPr lang="en-US" sz="2000" dirty="0">
                <a:latin typeface="Product Sans Light" panose="020B0303030502040203" pitchFamily="34" charset="0"/>
                <a:cs typeface="Gill Sans" panose="020B0502020104020203" pitchFamily="34" charset="-79"/>
              </a:rPr>
              <a:t> do Código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59FFA3A-E20F-4B4E-90D5-C0680083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11" name="Picture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92AAC-150E-4A44-9E9D-8B53C011AD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2142" r="2142"/>
          <a:stretch>
            <a:fillRect/>
          </a:stretch>
        </p:blipFill>
        <p:spPr>
          <a:xfrm>
            <a:off x="838200" y="0"/>
            <a:ext cx="11353800" cy="6858000"/>
          </a:xfrm>
        </p:spPr>
      </p:pic>
    </p:spTree>
    <p:extLst>
      <p:ext uri="{BB962C8B-B14F-4D97-AF65-F5344CB8AC3E}">
        <p14:creationId xmlns:p14="http://schemas.microsoft.com/office/powerpoint/2010/main" val="152728158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0</TotalTime>
  <Words>262</Words>
  <Application>Microsoft Office PowerPoint</Application>
  <PresentationFormat>Widescreen</PresentationFormat>
  <Paragraphs>44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Gill Sans MT</vt:lpstr>
      <vt:lpstr>Gill Sans Nova Light</vt:lpstr>
      <vt:lpstr>Helvetica Light</vt:lpstr>
      <vt:lpstr>Product Sans</vt:lpstr>
      <vt:lpstr>Product Sans Light</vt:lpstr>
      <vt:lpstr>Office Theme</vt:lpstr>
      <vt:lpstr>BREAKOUT</vt:lpstr>
      <vt:lpstr>BREAKOUT</vt:lpstr>
      <vt:lpstr>GAME OVERALL</vt:lpstr>
      <vt:lpstr>INSTRUMENTOS DE EXECUÇÃO</vt:lpstr>
      <vt:lpstr>GAME MECHANICS </vt:lpstr>
      <vt:lpstr>GAME MECHANICS</vt:lpstr>
      <vt:lpstr>VELOCIDADE E ANGULAÇÃO</vt:lpstr>
      <vt:lpstr>GAME MECHANICS</vt:lpstr>
      <vt:lpstr>VIDAS E PONTUAÇÃO</vt:lpstr>
      <vt:lpstr>FINALIZAÇÃO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2019-10-08T02:41:40Z</dcterms:created>
  <dcterms:modified xsi:type="dcterms:W3CDTF">2019-10-08T21:21:13Z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